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57" r:id="rId5"/>
    <p:sldId id="258" r:id="rId6"/>
    <p:sldId id="25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nl-NL"/>
              <a:t>Klik om stijl te bewerken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9/8/2022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23A1CC3-2375-41D4-9E03-427CAF2A4C1A}" type="datetimeFigureOut">
              <a:rPr lang="en-US" dirty="0"/>
              <a:t>9/8/2022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nl-NL"/>
              <a:t>Klik om stijl te bewerken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FF16868-8199-4C2C-A5B1-63AEE139F88E}" type="datetimeFigureOut">
              <a:rPr lang="en-US" dirty="0"/>
              <a:t>9/8/2022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nl-NL"/>
              <a:t>Klik om stijl te bewerken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AD9FF7F-6988-44CC-821B-644E70CD2F73}" type="datetimeFigureOut">
              <a:rPr lang="en-US" dirty="0"/>
              <a:t>9/8/2022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C12C299-16B2-4475-990D-751901EACC14}" type="datetimeFigureOut">
              <a:rPr lang="en-US" dirty="0"/>
              <a:t>9/8/2022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9/8/2022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34E6425-0181-43F2-84FC-787E803FD2F8}" type="datetimeFigureOut">
              <a:rPr lang="en-US" dirty="0"/>
              <a:t>9/8/2022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76E86A4C-8E40-4F87-A4F0-01A0687C5742}" type="datetimeFigureOut">
              <a:rPr lang="en-US" dirty="0"/>
              <a:t>9/8/2022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nl-NL"/>
              <a:t>Klik op het pictogram als u een afbeelding wilt toevoegen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5E72C73-2D91-4E12-BA25-F0AA0C03599B}" type="datetimeFigureOut">
              <a:rPr lang="en-US" dirty="0"/>
              <a:t>9/8/2022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9/8/2022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nl.wikipedia.org/wiki/Bestand:Kersenpluk_Weeknummer_30-27_-_Open_Beelden_-_13553.ogv" TargetMode="External"/><Relationship Id="rId2" Type="http://schemas.openxmlformats.org/officeDocument/2006/relationships/hyperlink" Target="https://nl.wikipedia.org/wiki/Bestand:Zweedse_boeren_op_studiereis_door_ons_land-PGM4012040.webm" TargetMode="Externa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FB9E17-CF08-4A3C-9AEA-C554BA6B18D4}"/>
              </a:ext>
            </a:extLst>
          </p:cNvPr>
          <p:cNvSpPr>
            <a:spLocks noGrp="1"/>
          </p:cNvSpPr>
          <p:nvPr>
            <p:ph type="ctrTitle"/>
          </p:nvPr>
        </p:nvSpPr>
        <p:spPr/>
        <p:txBody>
          <a:bodyPr/>
          <a:lstStyle/>
          <a:p>
            <a:r>
              <a:rPr lang="nl-NL" dirty="0"/>
              <a:t>Oogsten en verwerken</a:t>
            </a:r>
          </a:p>
        </p:txBody>
      </p:sp>
      <p:sp>
        <p:nvSpPr>
          <p:cNvPr id="3" name="Ondertitel 2">
            <a:extLst>
              <a:ext uri="{FF2B5EF4-FFF2-40B4-BE49-F238E27FC236}">
                <a16:creationId xmlns:a16="http://schemas.microsoft.com/office/drawing/2014/main" id="{73784D3C-FE6D-48D0-9A6F-53E3EC061B4B}"/>
              </a:ext>
            </a:extLst>
          </p:cNvPr>
          <p:cNvSpPr>
            <a:spLocks noGrp="1"/>
          </p:cNvSpPr>
          <p:nvPr>
            <p:ph type="subTitle" idx="1"/>
          </p:nvPr>
        </p:nvSpPr>
        <p:spPr/>
        <p:txBody>
          <a:bodyPr/>
          <a:lstStyle/>
          <a:p>
            <a:r>
              <a:rPr lang="nl-NL" dirty="0"/>
              <a:t>Les 1</a:t>
            </a:r>
          </a:p>
        </p:txBody>
      </p:sp>
    </p:spTree>
    <p:extLst>
      <p:ext uri="{BB962C8B-B14F-4D97-AF65-F5344CB8AC3E}">
        <p14:creationId xmlns:p14="http://schemas.microsoft.com/office/powerpoint/2010/main" val="2389951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7C3643-88D9-4044-91E3-64B318025037}"/>
              </a:ext>
            </a:extLst>
          </p:cNvPr>
          <p:cNvSpPr>
            <a:spLocks noGrp="1"/>
          </p:cNvSpPr>
          <p:nvPr>
            <p:ph type="title"/>
          </p:nvPr>
        </p:nvSpPr>
        <p:spPr/>
        <p:txBody>
          <a:bodyPr/>
          <a:lstStyle/>
          <a:p>
            <a:r>
              <a:rPr lang="nl-NL" dirty="0"/>
              <a:t>Indeling lessen woensdag</a:t>
            </a:r>
          </a:p>
        </p:txBody>
      </p:sp>
      <p:sp>
        <p:nvSpPr>
          <p:cNvPr id="3" name="Tijdelijke aanduiding voor inhoud 2">
            <a:extLst>
              <a:ext uri="{FF2B5EF4-FFF2-40B4-BE49-F238E27FC236}">
                <a16:creationId xmlns:a16="http://schemas.microsoft.com/office/drawing/2014/main" id="{E9EFAECA-7BA2-4530-AA9F-0195B001FD34}"/>
              </a:ext>
            </a:extLst>
          </p:cNvPr>
          <p:cNvSpPr>
            <a:spLocks noGrp="1"/>
          </p:cNvSpPr>
          <p:nvPr>
            <p:ph idx="1"/>
          </p:nvPr>
        </p:nvSpPr>
        <p:spPr/>
        <p:txBody>
          <a:bodyPr/>
          <a:lstStyle/>
          <a:p>
            <a:pPr marL="0" indent="0">
              <a:buNone/>
            </a:pPr>
            <a:r>
              <a:rPr lang="nl-NL" dirty="0"/>
              <a:t>MAP bijlages  bestaat uit:</a:t>
            </a:r>
          </a:p>
          <a:p>
            <a:r>
              <a:rPr lang="nl-NL" dirty="0"/>
              <a:t>Schoolopdrachten</a:t>
            </a:r>
          </a:p>
          <a:p>
            <a:r>
              <a:rPr lang="nl-NL" dirty="0"/>
              <a:t>Praktijkopdrachten</a:t>
            </a:r>
          </a:p>
          <a:p>
            <a:r>
              <a:rPr lang="nl-NL" dirty="0"/>
              <a:t>Werkplekopdrachten </a:t>
            </a:r>
          </a:p>
          <a:p>
            <a:endParaRPr lang="nl-NL" dirty="0"/>
          </a:p>
          <a:p>
            <a:r>
              <a:rPr lang="nl-NL" dirty="0"/>
              <a:t>Einde periode is er een assessment en een kennistoets. </a:t>
            </a:r>
          </a:p>
          <a:p>
            <a:r>
              <a:rPr lang="nl-NL" dirty="0"/>
              <a:t>De opdrachten, assessment en de  toets maken samen het eindcijfer</a:t>
            </a:r>
          </a:p>
        </p:txBody>
      </p:sp>
    </p:spTree>
    <p:extLst>
      <p:ext uri="{BB962C8B-B14F-4D97-AF65-F5344CB8AC3E}">
        <p14:creationId xmlns:p14="http://schemas.microsoft.com/office/powerpoint/2010/main" val="553524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407BE-AEA9-C6FF-16AB-E887BB061D11}"/>
              </a:ext>
            </a:extLst>
          </p:cNvPr>
          <p:cNvSpPr>
            <a:spLocks noGrp="1"/>
          </p:cNvSpPr>
          <p:nvPr>
            <p:ph type="title"/>
          </p:nvPr>
        </p:nvSpPr>
        <p:spPr/>
        <p:txBody>
          <a:bodyPr/>
          <a:lstStyle/>
          <a:p>
            <a:r>
              <a:rPr lang="nl-NL" dirty="0"/>
              <a:t>Wegwijs op laptop</a:t>
            </a:r>
          </a:p>
        </p:txBody>
      </p:sp>
      <p:sp>
        <p:nvSpPr>
          <p:cNvPr id="3" name="Tijdelijke aanduiding voor inhoud 2">
            <a:extLst>
              <a:ext uri="{FF2B5EF4-FFF2-40B4-BE49-F238E27FC236}">
                <a16:creationId xmlns:a16="http://schemas.microsoft.com/office/drawing/2014/main" id="{D98247E8-F900-4337-DE39-E41FB80F40CF}"/>
              </a:ext>
            </a:extLst>
          </p:cNvPr>
          <p:cNvSpPr>
            <a:spLocks noGrp="1"/>
          </p:cNvSpPr>
          <p:nvPr>
            <p:ph idx="1"/>
          </p:nvPr>
        </p:nvSpPr>
        <p:spPr/>
        <p:txBody>
          <a:bodyPr/>
          <a:lstStyle/>
          <a:p>
            <a:r>
              <a:rPr lang="nl-NL" dirty="0"/>
              <a:t>Tabblad van </a:t>
            </a:r>
            <a:r>
              <a:rPr lang="nl-NL" dirty="0" err="1"/>
              <a:t>Yunet</a:t>
            </a:r>
            <a:r>
              <a:rPr lang="nl-NL" dirty="0"/>
              <a:t> maken</a:t>
            </a:r>
          </a:p>
          <a:p>
            <a:r>
              <a:rPr lang="nl-NL" dirty="0"/>
              <a:t>Tabblad van wikiwijs maken (theorie boekje IBS 1.1)</a:t>
            </a:r>
          </a:p>
          <a:p>
            <a:r>
              <a:rPr lang="nl-NL" dirty="0"/>
              <a:t>Tabblad van ontwikkelcentrum maken</a:t>
            </a:r>
          </a:p>
          <a:p>
            <a:r>
              <a:rPr lang="nl-NL" dirty="0"/>
              <a:t>Snel knop maken voor email. (hiermee communiceren wij) </a:t>
            </a:r>
          </a:p>
          <a:p>
            <a:r>
              <a:rPr lang="nl-NL" dirty="0"/>
              <a:t>Mijn email onthouden: g.de.keijzer@yuverta.nl</a:t>
            </a:r>
          </a:p>
          <a:p>
            <a:endParaRPr lang="nl-NL" dirty="0"/>
          </a:p>
        </p:txBody>
      </p:sp>
    </p:spTree>
    <p:extLst>
      <p:ext uri="{BB962C8B-B14F-4D97-AF65-F5344CB8AC3E}">
        <p14:creationId xmlns:p14="http://schemas.microsoft.com/office/powerpoint/2010/main" val="23110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A3AB90-2973-41F0-B870-028B1FF1968C}"/>
              </a:ext>
            </a:extLst>
          </p:cNvPr>
          <p:cNvSpPr>
            <a:spLocks noGrp="1"/>
          </p:cNvSpPr>
          <p:nvPr>
            <p:ph type="title"/>
          </p:nvPr>
        </p:nvSpPr>
        <p:spPr/>
        <p:txBody>
          <a:bodyPr/>
          <a:lstStyle/>
          <a:p>
            <a:r>
              <a:rPr lang="nl-NL" dirty="0"/>
              <a:t>Geschiedenis Fruitteelt</a:t>
            </a:r>
          </a:p>
        </p:txBody>
      </p:sp>
      <p:sp>
        <p:nvSpPr>
          <p:cNvPr id="7" name="Tijdelijke aanduiding voor inhoud 6">
            <a:extLst>
              <a:ext uri="{FF2B5EF4-FFF2-40B4-BE49-F238E27FC236}">
                <a16:creationId xmlns:a16="http://schemas.microsoft.com/office/drawing/2014/main" id="{BECEBF8F-0122-43B0-9AF0-180EA0CC7699}"/>
              </a:ext>
            </a:extLst>
          </p:cNvPr>
          <p:cNvSpPr>
            <a:spLocks noGrp="1"/>
          </p:cNvSpPr>
          <p:nvPr>
            <p:ph sz="quarter" idx="4"/>
          </p:nvPr>
        </p:nvSpPr>
        <p:spPr>
          <a:xfrm>
            <a:off x="1270841" y="2791142"/>
            <a:ext cx="4825159" cy="3541078"/>
          </a:xfrm>
        </p:spPr>
        <p:txBody>
          <a:bodyPr>
            <a:normAutofit fontScale="92500" lnSpcReduction="10000"/>
          </a:bodyPr>
          <a:lstStyle/>
          <a:p>
            <a:r>
              <a:rPr lang="nl-NL" dirty="0"/>
              <a:t>Hoogstamboomgaarden</a:t>
            </a:r>
          </a:p>
          <a:p>
            <a:r>
              <a:rPr lang="nl-NL" dirty="0" err="1"/>
              <a:t>Beurtjarig</a:t>
            </a:r>
            <a:endParaRPr lang="nl-NL" dirty="0"/>
          </a:p>
          <a:p>
            <a:r>
              <a:rPr lang="nl-NL" dirty="0"/>
              <a:t>Oneerlijke concurrentie </a:t>
            </a:r>
          </a:p>
          <a:p>
            <a:r>
              <a:rPr lang="nl-NL" dirty="0"/>
              <a:t>Geïntegreerde en milieubewuste teelt</a:t>
            </a:r>
          </a:p>
          <a:p>
            <a:endParaRPr lang="nl-NL" dirty="0"/>
          </a:p>
          <a:p>
            <a:r>
              <a:rPr lang="nl-NL" dirty="0">
                <a:hlinkClick r:id="rId2"/>
              </a:rPr>
              <a:t>https://nl.wikipedia.org/wiki/Bestand:Zweedse_boeren_op_studiereis_door_ons_land-PGM4012040.webm</a:t>
            </a:r>
            <a:endParaRPr lang="nl-NL" dirty="0"/>
          </a:p>
          <a:p>
            <a:r>
              <a:rPr lang="nl-NL" dirty="0">
                <a:hlinkClick r:id="rId3"/>
              </a:rPr>
              <a:t>https://nl.wikipedia.org/wiki/Bestand:Kersenpluk_Weeknummer_30-27_-_Open_Beelden_-_13553.ogv</a:t>
            </a:r>
            <a:endParaRPr lang="nl-NL" dirty="0"/>
          </a:p>
          <a:p>
            <a:endParaRPr lang="nl-NL" dirty="0"/>
          </a:p>
        </p:txBody>
      </p:sp>
      <p:pic>
        <p:nvPicPr>
          <p:cNvPr id="1026" name="Picture 2" descr="3 dingen die je moet weten over hoogstamboomgaarden">
            <a:extLst>
              <a:ext uri="{FF2B5EF4-FFF2-40B4-BE49-F238E27FC236}">
                <a16:creationId xmlns:a16="http://schemas.microsoft.com/office/drawing/2014/main" id="{94270503-C76B-4CBF-8285-CC227398A3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46620" y="2791142"/>
            <a:ext cx="3124200"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5738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DEE1AD30-5110-44A9-B988-CC82403FDA91}"/>
              </a:ext>
            </a:extLst>
          </p:cNvPr>
          <p:cNvSpPr>
            <a:spLocks noGrp="1"/>
          </p:cNvSpPr>
          <p:nvPr>
            <p:ph type="title"/>
          </p:nvPr>
        </p:nvSpPr>
        <p:spPr/>
        <p:txBody>
          <a:bodyPr/>
          <a:lstStyle/>
          <a:p>
            <a:r>
              <a:rPr lang="nl-NL" dirty="0"/>
              <a:t>Fruitteeltgebieden </a:t>
            </a:r>
          </a:p>
        </p:txBody>
      </p:sp>
      <p:sp>
        <p:nvSpPr>
          <p:cNvPr id="8" name="Tijdelijke aanduiding voor inhoud 7">
            <a:extLst>
              <a:ext uri="{FF2B5EF4-FFF2-40B4-BE49-F238E27FC236}">
                <a16:creationId xmlns:a16="http://schemas.microsoft.com/office/drawing/2014/main" id="{8AFDBB11-CC08-4A54-9790-FAB1886C088D}"/>
              </a:ext>
            </a:extLst>
          </p:cNvPr>
          <p:cNvSpPr>
            <a:spLocks noGrp="1"/>
          </p:cNvSpPr>
          <p:nvPr>
            <p:ph idx="1"/>
          </p:nvPr>
        </p:nvSpPr>
        <p:spPr/>
        <p:txBody>
          <a:bodyPr/>
          <a:lstStyle/>
          <a:p>
            <a:r>
              <a:rPr lang="nl-NL" sz="1800" b="1" i="1" dirty="0">
                <a:solidFill>
                  <a:srgbClr val="000000"/>
                </a:solidFill>
                <a:effectLst/>
                <a:latin typeface="Arial" panose="020B0604020202020204" pitchFamily="34" charset="0"/>
                <a:ea typeface="Calibri" panose="020F0502020204030204" pitchFamily="34" charset="0"/>
              </a:rPr>
              <a:t>Gelders en Utrechts rivierengebied</a:t>
            </a:r>
            <a:endParaRPr lang="nl-NL" sz="1800" dirty="0">
              <a:solidFill>
                <a:srgbClr val="000000"/>
              </a:solidFill>
              <a:effectLst/>
              <a:latin typeface="Calibri" panose="020F0502020204030204" pitchFamily="34" charset="0"/>
              <a:ea typeface="Calibri" panose="020F0502020204030204" pitchFamily="34" charset="0"/>
            </a:endParaRPr>
          </a:p>
          <a:p>
            <a:r>
              <a:rPr lang="nl-NL" sz="1800" b="1" i="1" dirty="0">
                <a:solidFill>
                  <a:srgbClr val="000000"/>
                </a:solidFill>
                <a:effectLst/>
                <a:latin typeface="Arial" panose="020B0604020202020204" pitchFamily="34" charset="0"/>
                <a:ea typeface="Calibri" panose="020F0502020204030204" pitchFamily="34" charset="0"/>
              </a:rPr>
              <a:t>Zeeland, Zuid-Hollandse eilanden en West-Noord-Brabant</a:t>
            </a:r>
            <a:endParaRPr lang="nl-NL" sz="1800" dirty="0">
              <a:solidFill>
                <a:srgbClr val="000000"/>
              </a:solidFill>
              <a:effectLst/>
              <a:latin typeface="Calibri" panose="020F0502020204030204" pitchFamily="34" charset="0"/>
              <a:ea typeface="Calibri" panose="020F0502020204030204" pitchFamily="34" charset="0"/>
            </a:endParaRPr>
          </a:p>
          <a:p>
            <a:r>
              <a:rPr lang="nl-NL" sz="1800" b="1" i="1" dirty="0">
                <a:solidFill>
                  <a:srgbClr val="000000"/>
                </a:solidFill>
                <a:effectLst/>
                <a:latin typeface="Arial" panose="020B0604020202020204" pitchFamily="34" charset="0"/>
                <a:ea typeface="Calibri" panose="020F0502020204030204" pitchFamily="34" charset="0"/>
              </a:rPr>
              <a:t>IJsselmeerpolders</a:t>
            </a:r>
            <a:endParaRPr lang="nl-NL" sz="1800" dirty="0">
              <a:solidFill>
                <a:srgbClr val="000000"/>
              </a:solidFill>
              <a:effectLst/>
              <a:latin typeface="Calibri" panose="020F0502020204030204" pitchFamily="34" charset="0"/>
              <a:ea typeface="Calibri" panose="020F0502020204030204" pitchFamily="34" charset="0"/>
            </a:endParaRPr>
          </a:p>
          <a:p>
            <a:r>
              <a:rPr lang="nl-NL" sz="1800" b="1" i="1" dirty="0">
                <a:solidFill>
                  <a:srgbClr val="000000"/>
                </a:solidFill>
                <a:effectLst/>
                <a:latin typeface="Arial" panose="020B0604020202020204" pitchFamily="34" charset="0"/>
                <a:ea typeface="Calibri" panose="020F0502020204030204" pitchFamily="34" charset="0"/>
              </a:rPr>
              <a:t>Noord-Holland</a:t>
            </a:r>
            <a:endParaRPr lang="nl-NL" sz="1800" dirty="0">
              <a:solidFill>
                <a:srgbClr val="000000"/>
              </a:solidFill>
              <a:effectLst/>
              <a:latin typeface="Calibri" panose="020F0502020204030204" pitchFamily="34" charset="0"/>
              <a:ea typeface="Calibri" panose="020F0502020204030204" pitchFamily="34" charset="0"/>
            </a:endParaRPr>
          </a:p>
          <a:p>
            <a:r>
              <a:rPr lang="nl-NL" sz="1800" b="1" i="1" dirty="0">
                <a:solidFill>
                  <a:srgbClr val="000000"/>
                </a:solidFill>
                <a:effectLst/>
                <a:latin typeface="Arial" panose="020B0604020202020204" pitchFamily="34" charset="0"/>
                <a:ea typeface="Calibri" panose="020F0502020204030204" pitchFamily="34" charset="0"/>
              </a:rPr>
              <a:t>Midden- en Zuid-Limburg en Oost-West-Brabant</a:t>
            </a:r>
            <a:endParaRPr lang="nl-NL" sz="1800" dirty="0">
              <a:solidFill>
                <a:srgbClr val="000000"/>
              </a:solidFill>
              <a:effectLst/>
              <a:latin typeface="Calibri" panose="020F0502020204030204" pitchFamily="34" charset="0"/>
              <a:ea typeface="Calibri" panose="020F0502020204030204" pitchFamily="34" charset="0"/>
            </a:endParaRPr>
          </a:p>
          <a:p>
            <a:endParaRPr lang="nl-NL" dirty="0"/>
          </a:p>
        </p:txBody>
      </p:sp>
    </p:spTree>
    <p:extLst>
      <p:ext uri="{BB962C8B-B14F-4D97-AF65-F5344CB8AC3E}">
        <p14:creationId xmlns:p14="http://schemas.microsoft.com/office/powerpoint/2010/main" val="337491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E8990A-1CC6-46C9-8C4D-A12C8B516FC0}"/>
              </a:ext>
            </a:extLst>
          </p:cNvPr>
          <p:cNvSpPr>
            <a:spLocks noGrp="1"/>
          </p:cNvSpPr>
          <p:nvPr>
            <p:ph type="title"/>
          </p:nvPr>
        </p:nvSpPr>
        <p:spPr/>
        <p:txBody>
          <a:bodyPr/>
          <a:lstStyle/>
          <a:p>
            <a:r>
              <a:rPr lang="nl-NL" dirty="0"/>
              <a:t>Opdracht 1.1 &amp; 1.2</a:t>
            </a:r>
          </a:p>
        </p:txBody>
      </p:sp>
      <p:sp>
        <p:nvSpPr>
          <p:cNvPr id="3" name="Tijdelijke aanduiding voor inhoud 2">
            <a:extLst>
              <a:ext uri="{FF2B5EF4-FFF2-40B4-BE49-F238E27FC236}">
                <a16:creationId xmlns:a16="http://schemas.microsoft.com/office/drawing/2014/main" id="{65E639E0-B115-4303-91C2-620481527C64}"/>
              </a:ext>
            </a:extLst>
          </p:cNvPr>
          <p:cNvSpPr>
            <a:spLocks noGrp="1"/>
          </p:cNvSpPr>
          <p:nvPr>
            <p:ph idx="1"/>
          </p:nvPr>
        </p:nvSpPr>
        <p:spPr/>
        <p:txBody>
          <a:bodyPr/>
          <a:lstStyle/>
          <a:p>
            <a:r>
              <a:rPr lang="nl-NL" dirty="0"/>
              <a:t>1.1 Teken de fruitteeltgebieden op de kaart van Nederland (bijlage)  en zet erbij wat voor soort fruit er geteeld wordt. Probeer daar achter te komen aan de hand van internet. </a:t>
            </a:r>
          </a:p>
          <a:p>
            <a:endParaRPr lang="nl-NL" dirty="0"/>
          </a:p>
          <a:p>
            <a:r>
              <a:rPr lang="nl-NL" dirty="0"/>
              <a:t>1.2 Schrijf een nieuwsbericht in Word van minimaal een half A4 tekst en twee afbeeldingen, Het moet er leesbaar uitzien en zonder spelfouten.  Klaar? Print het uit en doe het in je map. Laat het zien aan docent voor beoordeling. </a:t>
            </a:r>
          </a:p>
        </p:txBody>
      </p:sp>
      <p:pic>
        <p:nvPicPr>
          <p:cNvPr id="2050" name="Picture 2" descr="De Fruitteelkrant – Blijf met De Fruitteeltkrant op de hoogte van het  laatste nieuws in fruitteelt-land">
            <a:extLst>
              <a:ext uri="{FF2B5EF4-FFF2-40B4-BE49-F238E27FC236}">
                <a16:creationId xmlns:a16="http://schemas.microsoft.com/office/drawing/2014/main" id="{8A6EE02E-F0FF-49D4-A0EE-1D3F271034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0613" y="4054793"/>
            <a:ext cx="1800225" cy="254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2859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directiekamer">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{F8614B87-4742-4AE6-9476-A2172E9EBBC5}tf02900722</Template>
  <TotalTime>184</TotalTime>
  <Words>245</Words>
  <Application>Microsoft Office PowerPoint</Application>
  <PresentationFormat>Breedbeeld</PresentationFormat>
  <Paragraphs>34</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Century Gothic</vt:lpstr>
      <vt:lpstr>Wingdings 3</vt:lpstr>
      <vt:lpstr>Ion-directiekamer</vt:lpstr>
      <vt:lpstr>Oogsten en verwerken</vt:lpstr>
      <vt:lpstr>Indeling lessen woensdag</vt:lpstr>
      <vt:lpstr>Wegwijs op laptop</vt:lpstr>
      <vt:lpstr>Geschiedenis Fruitteelt</vt:lpstr>
      <vt:lpstr>Fruitteeltgebieden </vt:lpstr>
      <vt:lpstr>Opdracht 1.1 &amp;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Oogsten en verwerken</dc:title>
  <dc:creator>Gerrit | De Fruitmotor</dc:creator>
  <cp:lastModifiedBy>Gerrit de Keijzer</cp:lastModifiedBy>
  <cp:revision>3</cp:revision>
  <dcterms:created xsi:type="dcterms:W3CDTF">2022-08-15T10:47:37Z</dcterms:created>
  <dcterms:modified xsi:type="dcterms:W3CDTF">2022-09-08T12:00:28Z</dcterms:modified>
</cp:coreProperties>
</file>